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7D2C-4243-47DD-9AB2-A60D7E715B71}" type="datetimeFigureOut">
              <a:rPr lang="en-US" smtClean="0"/>
              <a:pPr/>
              <a:t>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8174-C8C0-413A-8588-ABADDBA06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1.wav"/><Relationship Id="rId7" Type="http://schemas.openxmlformats.org/officeDocument/2006/relationships/audio" Target="../media/audio13.wav"/><Relationship Id="rId12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audio" Target="../media/audio14.wav"/><Relationship Id="rId4" Type="http://schemas.openxmlformats.org/officeDocument/2006/relationships/audio" Target="../media/audio12.wav"/><Relationship Id="rId9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12" Type="http://schemas.openxmlformats.org/officeDocument/2006/relationships/image" Target="../media/image12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1.wmf"/><Relationship Id="rId5" Type="http://schemas.openxmlformats.org/officeDocument/2006/relationships/audio" Target="../media/audio16.wav"/><Relationship Id="rId10" Type="http://schemas.openxmlformats.org/officeDocument/2006/relationships/image" Target="../media/image10.wmf"/><Relationship Id="rId4" Type="http://schemas.openxmlformats.org/officeDocument/2006/relationships/audio" Target="../media/audio15.wav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ARWAN_ALSHAREEF@YAHOO.COM" TargetMode="External"/><Relationship Id="rId3" Type="http://schemas.openxmlformats.org/officeDocument/2006/relationships/audio" Target="../media/audio13.wav"/><Relationship Id="rId7" Type="http://schemas.openxmlformats.org/officeDocument/2006/relationships/hyperlink" Target="mailto:SUN_HAREEB@YAHOO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audio" Target="../media/audio5.wav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28799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Mustakbal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AL-Mosul Company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بوابة ج.الموصل-م.م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19400"/>
            <a:ext cx="8534400" cy="3714750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T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8580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شركة مستقبل الموصل للمقاولات العامة المحدودة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00200"/>
            <a:ext cx="5867400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Marwan_alshareef@yahoo.com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676400"/>
            <a:ext cx="254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228600"/>
            <a:ext cx="7315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شركة مستقبل الموصل للمقاولات العامة-</a:t>
            </a: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32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اهدافها</a:t>
            </a:r>
            <a:r>
              <a:rPr kumimoji="0" lang="ar-IQ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ومهماتها</a:t>
            </a:r>
            <a:endParaRPr kumimoji="0" lang="en-US" sz="3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أ- لتوسيع الخدمات الفنية المتطورة التي تساعد في عملية إعادة بناء العراق.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ب- إعطاء أفضلية قصوى في مجال تحقيق اهتمامات الجهة المستفيدة واهدافها وتحقيق متطلباتها وتعتبر الشركة نفسها الشريك الفعلي للجهة المستفيدة.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ج- لتحسين منظومة عمل شركتنا وتطوير الدراسات من خلال تدريب الكادر وتطويره فنيا وعمليا لزيادة كفاءته في تنفيذ المشاريع.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د- للحفاظ على الاداء المثالي في تنفيذ المشاريع لتطوير المدن وتحسين الخدمات.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لتطوير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تصوراتها وآفاق عملنا بشكل مستمر.</a:t>
            </a:r>
            <a:endParaRPr kumimoji="0" lang="ar-IQ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شركة مستقبل الموصل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ar-IQ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مجالات العمل</a:t>
            </a:r>
            <a:endParaRPr kumimoji="0" lang="ar-SA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الهندسة المدنية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اولا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الطرق والجسور.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ثانيا-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الابنية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الخدمية(مدارس,مستشفيات ,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ابينة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احواض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سباحة ,مسارح)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ثالثا- مجمعات سكنية 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رابعا- مشاريع سياحية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خامسا- حدائق عامة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سادسا-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ابنية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مرأب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سيارات 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مشاريع الماء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اولا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نصب مضخات الماء مع كل ملحقاتها.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ثانيا- منظومات تنقية المياه 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ثالثا- شبكات تجهيز مياه الشرب.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رابعا - مشاريع معالجة وتصفية المياه.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خامسا- معالجة المياه الثقيلة.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سادسا- منظومات وشبكات المجاري.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ج- الاعمال الميكانيكية والكهربائية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اولا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مشاريع السايلوات.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ثانيا- منظومة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اطفاء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الحائق. 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ثالثا-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خباطات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مركزية مع ملحقاتها.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رابعا - رافعات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موقعية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خامسا- محركات كهربائية.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سادسا- المولدات.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سابعا- محطات الكهرباء للضغط العالي والداخل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د- مشاريع التدفئة والتبريد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اولا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مختلف اعمال التبريد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ثانيا- وحدات التبريد المتكاملة </a:t>
            </a:r>
            <a:r>
              <a:rPr kumimoji="0" lang="ar-IQ" sz="1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والايركندشنات</a:t>
            </a: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ثالثا- السخانات المختلفة.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ar-IQ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رابعا - مضخات التدفئة والتبريد المختلفة.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c.v.</a:t>
            </a:r>
            <a:r>
              <a:rPr lang="ar-SA" dirty="0" smtClean="0"/>
              <a:t>شركة مستقبل الموصل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25000" lnSpcReduction="20000"/>
          </a:bodyPr>
          <a:lstStyle/>
          <a:p>
            <a:pPr rtl="1"/>
            <a:endParaRPr lang="en-US" b="1" dirty="0" smtClean="0"/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وخبراتها وكادرها </a:t>
            </a:r>
            <a:endParaRPr lang="en-US" sz="4800" b="1" dirty="0" smtClean="0"/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بدأت الشركة بعد تأسيسها من خلال اتحاد مجموعة من المكاتب الهندسية </a:t>
            </a:r>
            <a:r>
              <a:rPr lang="ar-IQ" sz="4800" b="1" dirty="0" err="1" smtClean="0">
                <a:solidFill>
                  <a:schemeClr val="tx1"/>
                </a:solidFill>
              </a:rPr>
              <a:t>بامكانيتها</a:t>
            </a:r>
            <a:r>
              <a:rPr lang="ar-IQ" sz="4800" b="1" dirty="0" smtClean="0">
                <a:solidFill>
                  <a:schemeClr val="tx1"/>
                </a:solidFill>
              </a:rPr>
              <a:t> المتمرس باسم شركة مستقبل الموصل للمقاولات العامة المحدودة </a:t>
            </a:r>
            <a:r>
              <a:rPr lang="ar-IQ" sz="4800" b="1" dirty="0" err="1" smtClean="0">
                <a:solidFill>
                  <a:schemeClr val="tx1"/>
                </a:solidFill>
              </a:rPr>
              <a:t>بادارة</a:t>
            </a:r>
            <a:r>
              <a:rPr lang="ar-IQ" sz="4800" b="1" dirty="0" smtClean="0">
                <a:solidFill>
                  <a:schemeClr val="tx1"/>
                </a:solidFill>
              </a:rPr>
              <a:t> الدكتور المهندس يونس شريف </a:t>
            </a:r>
            <a:r>
              <a:rPr lang="ar-IQ" sz="4800" b="1" dirty="0" err="1" smtClean="0">
                <a:solidFill>
                  <a:schemeClr val="tx1"/>
                </a:solidFill>
              </a:rPr>
              <a:t>داؤد</a:t>
            </a:r>
            <a:r>
              <a:rPr lang="ar-IQ" sz="4800" b="1" dirty="0" smtClean="0">
                <a:solidFill>
                  <a:schemeClr val="tx1"/>
                </a:solidFill>
              </a:rPr>
              <a:t>-مهندس استشاري-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SA" sz="4800" b="1" dirty="0" smtClean="0">
                <a:solidFill>
                  <a:schemeClr val="tx1"/>
                </a:solidFill>
              </a:rPr>
              <a:t>ومحلل النظم مروان يونس شريف –مبرمج-</a:t>
            </a:r>
            <a:r>
              <a:rPr lang="ar-IQ" sz="4800" b="1" dirty="0" smtClean="0">
                <a:solidFill>
                  <a:schemeClr val="tx1"/>
                </a:solidFill>
              </a:rPr>
              <a:t>من خلال </a:t>
            </a:r>
            <a:r>
              <a:rPr lang="ar-IQ" sz="4800" b="1" dirty="0" err="1" smtClean="0">
                <a:solidFill>
                  <a:schemeClr val="tx1"/>
                </a:solidFill>
              </a:rPr>
              <a:t>انشطتها</a:t>
            </a:r>
            <a:r>
              <a:rPr lang="ar-IQ" sz="4800" b="1" dirty="0" smtClean="0">
                <a:solidFill>
                  <a:schemeClr val="tx1"/>
                </a:solidFill>
              </a:rPr>
              <a:t> المدنية والميكانيكية والكهربائية في مجال اعمال البناء.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وقد بدأت هذه الفعاليات في محافظة نينوى </a:t>
            </a:r>
            <a:r>
              <a:rPr lang="en-US" sz="4800" b="1" dirty="0" smtClean="0">
                <a:solidFill>
                  <a:schemeClr val="tx1"/>
                </a:solidFill>
              </a:rPr>
              <a:t>/</a:t>
            </a:r>
            <a:r>
              <a:rPr lang="ar-IQ" sz="4800" b="1" dirty="0" smtClean="0">
                <a:solidFill>
                  <a:schemeClr val="tx1"/>
                </a:solidFill>
              </a:rPr>
              <a:t>العراق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ونتيجة الاداء العالي في التنفيذ بدأت تزداد مهمات ومشاريع الشركة في عملية </a:t>
            </a:r>
            <a:r>
              <a:rPr lang="ar-IQ" sz="4800" b="1" dirty="0" err="1" smtClean="0">
                <a:solidFill>
                  <a:schemeClr val="tx1"/>
                </a:solidFill>
              </a:rPr>
              <a:t>اعادة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اعمار</a:t>
            </a:r>
            <a:r>
              <a:rPr lang="ar-IQ" sz="4800" b="1" dirty="0" smtClean="0">
                <a:solidFill>
                  <a:schemeClr val="tx1"/>
                </a:solidFill>
              </a:rPr>
              <a:t> العراق 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ولغرض انجاز </a:t>
            </a:r>
            <a:r>
              <a:rPr lang="ar-IQ" sz="4800" b="1" dirty="0" err="1" smtClean="0">
                <a:solidFill>
                  <a:schemeClr val="tx1"/>
                </a:solidFill>
              </a:rPr>
              <a:t>اعمالنا</a:t>
            </a:r>
            <a:r>
              <a:rPr lang="ar-IQ" sz="4800" b="1" dirty="0" smtClean="0">
                <a:solidFill>
                  <a:schemeClr val="tx1"/>
                </a:solidFill>
              </a:rPr>
              <a:t> بشكل قياسي وبمساعدة الكادر الهندسي المتخصص قامت الشركة بتشكيل مجاميع عمل </a:t>
            </a:r>
            <a:r>
              <a:rPr lang="ar-IQ" sz="4800" b="1" dirty="0" err="1" smtClean="0">
                <a:solidFill>
                  <a:schemeClr val="tx1"/>
                </a:solidFill>
              </a:rPr>
              <a:t>متخصصةفي</a:t>
            </a:r>
            <a:r>
              <a:rPr lang="ar-IQ" sz="4800" b="1" dirty="0" smtClean="0">
                <a:solidFill>
                  <a:schemeClr val="tx1"/>
                </a:solidFill>
              </a:rPr>
              <a:t> كافة مجالات عملها يقودها مهندسين </a:t>
            </a:r>
            <a:r>
              <a:rPr lang="ar-IQ" sz="4800" b="1" dirty="0" err="1" smtClean="0">
                <a:solidFill>
                  <a:schemeClr val="tx1"/>
                </a:solidFill>
              </a:rPr>
              <a:t>اكفاء</a:t>
            </a:r>
            <a:r>
              <a:rPr lang="ar-IQ" sz="4800" b="1" dirty="0" smtClean="0">
                <a:solidFill>
                  <a:schemeClr val="tx1"/>
                </a:solidFill>
              </a:rPr>
              <a:t> ذوو خبرة طويلة في العمل الهندسي الاختصاصي وكل هذه المجموعات يقودها مجلس </a:t>
            </a:r>
            <a:r>
              <a:rPr lang="ar-IQ" sz="4800" b="1" dirty="0" err="1" smtClean="0">
                <a:solidFill>
                  <a:schemeClr val="tx1"/>
                </a:solidFill>
              </a:rPr>
              <a:t>ادارة</a:t>
            </a:r>
            <a:r>
              <a:rPr lang="ar-IQ" sz="4800" b="1" dirty="0" smtClean="0">
                <a:solidFill>
                  <a:schemeClr val="tx1"/>
                </a:solidFill>
              </a:rPr>
              <a:t> الشركة.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وتقوم الشركة بتنفيذ </a:t>
            </a:r>
            <a:r>
              <a:rPr lang="ar-IQ" sz="4800" b="1" dirty="0" err="1" smtClean="0">
                <a:solidFill>
                  <a:schemeClr val="tx1"/>
                </a:solidFill>
              </a:rPr>
              <a:t>اعمالها</a:t>
            </a:r>
            <a:r>
              <a:rPr lang="ar-IQ" sz="4800" b="1" dirty="0" smtClean="0">
                <a:solidFill>
                  <a:schemeClr val="tx1"/>
                </a:solidFill>
              </a:rPr>
              <a:t> من خلال دوائرنا </a:t>
            </a:r>
            <a:r>
              <a:rPr lang="ar-IQ" sz="4800" b="1" dirty="0" err="1" smtClean="0">
                <a:solidFill>
                  <a:schemeClr val="tx1"/>
                </a:solidFill>
              </a:rPr>
              <a:t>المتخصصةفي</a:t>
            </a:r>
            <a:r>
              <a:rPr lang="ar-IQ" sz="4800" b="1" dirty="0" smtClean="0">
                <a:solidFill>
                  <a:schemeClr val="tx1"/>
                </a:solidFill>
              </a:rPr>
              <a:t> الشركة والتي تغطي كافة نشاطات الشركة وكما في المخطط </a:t>
            </a:r>
            <a:r>
              <a:rPr lang="ar-IQ" sz="4800" b="1" dirty="0" err="1" smtClean="0">
                <a:solidFill>
                  <a:schemeClr val="tx1"/>
                </a:solidFill>
              </a:rPr>
              <a:t>ادناه</a:t>
            </a:r>
            <a:r>
              <a:rPr lang="ar-IQ" sz="4800" b="1" dirty="0" smtClean="0">
                <a:solidFill>
                  <a:schemeClr val="tx1"/>
                </a:solidFill>
              </a:rPr>
              <a:t>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err="1" smtClean="0">
                <a:solidFill>
                  <a:schemeClr val="tx1"/>
                </a:solidFill>
              </a:rPr>
              <a:t>ان</a:t>
            </a:r>
            <a:r>
              <a:rPr lang="ar-IQ" sz="4800" b="1" dirty="0" smtClean="0">
                <a:solidFill>
                  <a:schemeClr val="tx1"/>
                </a:solidFill>
              </a:rPr>
              <a:t> الهدف الرئيسي لشركتنا هو قابلية التكيف مع التقدم في التطوير في مجال البناء.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وفي الشركة مجموعة من الاختصاصين في مجال التصاميم والبناء وخدمات ما بعد التنفيذ في مجال البناء </a:t>
            </a:r>
            <a:r>
              <a:rPr lang="ar-IQ" sz="4800" b="1" dirty="0" err="1" smtClean="0">
                <a:solidFill>
                  <a:schemeClr val="tx1"/>
                </a:solidFill>
              </a:rPr>
              <a:t>والاعمال</a:t>
            </a:r>
            <a:r>
              <a:rPr lang="ar-IQ" sz="4800" b="1" dirty="0" smtClean="0">
                <a:solidFill>
                  <a:schemeClr val="tx1"/>
                </a:solidFill>
              </a:rPr>
              <a:t> الميكانيكية </a:t>
            </a:r>
            <a:r>
              <a:rPr lang="ar-IQ" sz="4800" b="1" dirty="0" err="1" smtClean="0">
                <a:solidFill>
                  <a:schemeClr val="tx1"/>
                </a:solidFill>
              </a:rPr>
              <a:t>والكهريائية</a:t>
            </a:r>
            <a:r>
              <a:rPr lang="ar-IQ" sz="4800" b="1" dirty="0" smtClean="0">
                <a:solidFill>
                  <a:schemeClr val="tx1"/>
                </a:solidFill>
              </a:rPr>
              <a:t>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لقد </a:t>
            </a:r>
            <a:r>
              <a:rPr lang="ar-IQ" sz="4800" b="1" dirty="0" err="1" smtClean="0">
                <a:solidFill>
                  <a:schemeClr val="tx1"/>
                </a:solidFill>
              </a:rPr>
              <a:t>انيطت</a:t>
            </a:r>
            <a:r>
              <a:rPr lang="ar-IQ" sz="4800" b="1" dirty="0" smtClean="0">
                <a:solidFill>
                  <a:schemeClr val="tx1"/>
                </a:solidFill>
              </a:rPr>
              <a:t> بشركتنا  مجموعة من المشاريع </a:t>
            </a:r>
            <a:r>
              <a:rPr lang="ar-IQ" sz="4800" b="1" dirty="0" smtClean="0">
                <a:solidFill>
                  <a:schemeClr val="tx1"/>
                </a:solidFill>
              </a:rPr>
              <a:t>منها</a:t>
            </a:r>
            <a:endParaRPr lang="ar-SA" sz="4800" b="1" dirty="0" smtClean="0">
              <a:solidFill>
                <a:schemeClr val="tx1"/>
              </a:solidFill>
            </a:endParaRPr>
          </a:p>
          <a:p>
            <a:pPr rtl="1"/>
            <a:r>
              <a:rPr lang="en-US" sz="4800" b="1" dirty="0" smtClean="0">
                <a:solidFill>
                  <a:schemeClr val="tx1"/>
                </a:solidFill>
              </a:rPr>
              <a:t>-1</a:t>
            </a:r>
            <a:r>
              <a:rPr lang="ar-SA" sz="4800" b="1" dirty="0" smtClean="0">
                <a:solidFill>
                  <a:schemeClr val="tx1"/>
                </a:solidFill>
              </a:rPr>
              <a:t>م</a:t>
            </a:r>
            <a:r>
              <a:rPr lang="ar-IQ" sz="4800" b="1" dirty="0" smtClean="0">
                <a:solidFill>
                  <a:schemeClr val="tx1"/>
                </a:solidFill>
              </a:rPr>
              <a:t>شروع </a:t>
            </a:r>
            <a:r>
              <a:rPr lang="ar-IQ" sz="4800" b="1" dirty="0" smtClean="0">
                <a:solidFill>
                  <a:schemeClr val="tx1"/>
                </a:solidFill>
              </a:rPr>
              <a:t>توسيع محطة الرفع في مجاري </a:t>
            </a:r>
            <a:r>
              <a:rPr lang="ar-IQ" sz="4800" b="1" dirty="0" err="1" smtClean="0">
                <a:solidFill>
                  <a:schemeClr val="tx1"/>
                </a:solidFill>
              </a:rPr>
              <a:t>الخرازي</a:t>
            </a:r>
            <a:r>
              <a:rPr lang="ar-IQ" sz="4800" b="1" dirty="0" smtClean="0">
                <a:solidFill>
                  <a:schemeClr val="tx1"/>
                </a:solidFill>
              </a:rPr>
              <a:t>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/>
            <a:r>
              <a:rPr lang="ar-SA" sz="4800" b="1" dirty="0" smtClean="0">
                <a:solidFill>
                  <a:schemeClr val="tx1"/>
                </a:solidFill>
              </a:rPr>
              <a:t>2-</a:t>
            </a:r>
            <a:r>
              <a:rPr lang="ar-IQ" sz="4800" b="1" dirty="0" smtClean="0">
                <a:solidFill>
                  <a:schemeClr val="tx1"/>
                </a:solidFill>
              </a:rPr>
              <a:t>مشروع </a:t>
            </a:r>
            <a:r>
              <a:rPr lang="ar-IQ" sz="4800" b="1" dirty="0" smtClean="0">
                <a:solidFill>
                  <a:schemeClr val="tx1"/>
                </a:solidFill>
              </a:rPr>
              <a:t>معالجة وتبليط أسطح أبنية جامعة الموصل.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/>
            <a:r>
              <a:rPr lang="ar-SA" sz="4800" b="1" dirty="0" smtClean="0">
                <a:solidFill>
                  <a:schemeClr val="tx1"/>
                </a:solidFill>
              </a:rPr>
              <a:t>3-</a:t>
            </a:r>
            <a:r>
              <a:rPr lang="ar-IQ" sz="4800" b="1" dirty="0" smtClean="0">
                <a:solidFill>
                  <a:schemeClr val="tx1"/>
                </a:solidFill>
              </a:rPr>
              <a:t>مشروع </a:t>
            </a:r>
            <a:r>
              <a:rPr lang="ar-IQ" sz="4800" b="1" dirty="0" smtClean="0">
                <a:solidFill>
                  <a:schemeClr val="tx1"/>
                </a:solidFill>
              </a:rPr>
              <a:t>استحداث </a:t>
            </a:r>
            <a:r>
              <a:rPr lang="ar-IQ" sz="4800" b="1" dirty="0" err="1" smtClean="0">
                <a:solidFill>
                  <a:schemeClr val="tx1"/>
                </a:solidFill>
              </a:rPr>
              <a:t>انبوب</a:t>
            </a:r>
            <a:r>
              <a:rPr lang="ar-IQ" sz="4800" b="1" dirty="0" smtClean="0">
                <a:solidFill>
                  <a:schemeClr val="tx1"/>
                </a:solidFill>
              </a:rPr>
              <a:t> قطر 1000ملم في حي العربي.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/>
            <a:r>
              <a:rPr lang="ar-SA" sz="4800" b="1" dirty="0" smtClean="0">
                <a:solidFill>
                  <a:schemeClr val="tx1"/>
                </a:solidFill>
              </a:rPr>
              <a:t>4-</a:t>
            </a:r>
            <a:r>
              <a:rPr lang="ar-IQ" sz="4800" b="1" dirty="0" smtClean="0">
                <a:solidFill>
                  <a:schemeClr val="tx1"/>
                </a:solidFill>
              </a:rPr>
              <a:t>مشروع </a:t>
            </a:r>
            <a:r>
              <a:rPr lang="ar-IQ" sz="4800" b="1" dirty="0" smtClean="0">
                <a:solidFill>
                  <a:schemeClr val="tx1"/>
                </a:solidFill>
              </a:rPr>
              <a:t>بناية رئاسة جامعة الموصل –المرحلة الثانية.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/>
            <a:r>
              <a:rPr lang="ar-SA" sz="4800" b="1" dirty="0" smtClean="0">
                <a:solidFill>
                  <a:schemeClr val="tx1"/>
                </a:solidFill>
              </a:rPr>
              <a:t>5-</a:t>
            </a:r>
            <a:r>
              <a:rPr lang="ar-IQ" sz="4800" b="1" dirty="0" smtClean="0">
                <a:solidFill>
                  <a:schemeClr val="tx1"/>
                </a:solidFill>
              </a:rPr>
              <a:t>مشروع </a:t>
            </a:r>
            <a:r>
              <a:rPr lang="ar-IQ" sz="4800" b="1" dirty="0" smtClean="0">
                <a:solidFill>
                  <a:schemeClr val="tx1"/>
                </a:solidFill>
              </a:rPr>
              <a:t>استحداث </a:t>
            </a:r>
            <a:r>
              <a:rPr lang="ar-IQ" sz="4800" b="1" dirty="0" err="1" smtClean="0">
                <a:solidFill>
                  <a:schemeClr val="tx1"/>
                </a:solidFill>
              </a:rPr>
              <a:t>انبوب</a:t>
            </a:r>
            <a:r>
              <a:rPr lang="ar-IQ" sz="4800" b="1" dirty="0" smtClean="0">
                <a:solidFill>
                  <a:schemeClr val="tx1"/>
                </a:solidFill>
              </a:rPr>
              <a:t> قطر 800 و600 و315 من منطقة الزهور </a:t>
            </a:r>
            <a:r>
              <a:rPr lang="ar-IQ" sz="4800" b="1" dirty="0" err="1" smtClean="0">
                <a:solidFill>
                  <a:schemeClr val="tx1"/>
                </a:solidFill>
              </a:rPr>
              <a:t>الى</a:t>
            </a:r>
            <a:r>
              <a:rPr lang="ar-IQ" sz="4800" b="1" dirty="0" smtClean="0">
                <a:solidFill>
                  <a:schemeClr val="tx1"/>
                </a:solidFill>
              </a:rPr>
              <a:t> وادي الجامعة. 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/>
            <a:r>
              <a:rPr lang="ar-SA" sz="4800" b="1" dirty="0" smtClean="0">
                <a:solidFill>
                  <a:schemeClr val="tx1"/>
                </a:solidFill>
              </a:rPr>
              <a:t>6-</a:t>
            </a:r>
            <a:r>
              <a:rPr lang="ar-IQ" sz="4800" b="1" dirty="0" smtClean="0">
                <a:solidFill>
                  <a:schemeClr val="tx1"/>
                </a:solidFill>
              </a:rPr>
              <a:t>مشروع </a:t>
            </a:r>
            <a:r>
              <a:rPr lang="ar-IQ" sz="4800" b="1" dirty="0" smtClean="0">
                <a:solidFill>
                  <a:schemeClr val="tx1"/>
                </a:solidFill>
              </a:rPr>
              <a:t>تصميم وترتيب المواقع لمجمع الفاروق السكني للطلاب.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/>
            <a:r>
              <a:rPr lang="ar-SA" sz="4800" b="1" dirty="0" smtClean="0">
                <a:solidFill>
                  <a:schemeClr val="tx1"/>
                </a:solidFill>
              </a:rPr>
              <a:t>7-</a:t>
            </a:r>
            <a:r>
              <a:rPr lang="ar-IQ" sz="4800" b="1" dirty="0" smtClean="0">
                <a:solidFill>
                  <a:schemeClr val="tx1"/>
                </a:solidFill>
              </a:rPr>
              <a:t>مشروع </a:t>
            </a:r>
            <a:r>
              <a:rPr lang="ar-IQ" sz="4800" b="1" dirty="0" smtClean="0">
                <a:solidFill>
                  <a:schemeClr val="tx1"/>
                </a:solidFill>
              </a:rPr>
              <a:t>ترميم واجهة بناية رقم 7 في حي الفاروق السكني للطلاب.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/>
            <a:r>
              <a:rPr lang="ar-SA" sz="4800" b="1" dirty="0" smtClean="0">
                <a:solidFill>
                  <a:schemeClr val="tx1"/>
                </a:solidFill>
              </a:rPr>
              <a:t>8-</a:t>
            </a:r>
            <a:r>
              <a:rPr lang="ar-IQ" sz="4800" b="1" dirty="0" smtClean="0">
                <a:solidFill>
                  <a:schemeClr val="tx1"/>
                </a:solidFill>
              </a:rPr>
              <a:t>مشروع </a:t>
            </a:r>
            <a:r>
              <a:rPr lang="ar-IQ" sz="4800" b="1" dirty="0" smtClean="0">
                <a:solidFill>
                  <a:schemeClr val="tx1"/>
                </a:solidFill>
              </a:rPr>
              <a:t>استحداث </a:t>
            </a:r>
            <a:r>
              <a:rPr lang="ar-IQ" sz="4800" b="1" dirty="0" err="1" smtClean="0">
                <a:solidFill>
                  <a:schemeClr val="tx1"/>
                </a:solidFill>
              </a:rPr>
              <a:t>انبوب</a:t>
            </a:r>
            <a:r>
              <a:rPr lang="ar-IQ" sz="4800" b="1" dirty="0" smtClean="0">
                <a:solidFill>
                  <a:schemeClr val="tx1"/>
                </a:solidFill>
              </a:rPr>
              <a:t> قطر 1200و1000و800 في حي سومر.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 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خلال عام 2005 و2008كانت شركة مستقبل الموصل من الشركات الرائدة في مجال </a:t>
            </a:r>
            <a:r>
              <a:rPr lang="ar-IQ" sz="4800" b="1" dirty="0" err="1" smtClean="0">
                <a:solidFill>
                  <a:schemeClr val="tx1"/>
                </a:solidFill>
              </a:rPr>
              <a:t>اعمار</a:t>
            </a:r>
            <a:r>
              <a:rPr lang="ar-IQ" sz="4800" b="1" dirty="0" smtClean="0">
                <a:solidFill>
                  <a:schemeClr val="tx1"/>
                </a:solidFill>
              </a:rPr>
              <a:t> محافظة نينوى </a:t>
            </a:r>
            <a:r>
              <a:rPr lang="en-US" sz="4800" b="1" dirty="0" smtClean="0">
                <a:solidFill>
                  <a:schemeClr val="tx1"/>
                </a:solidFill>
              </a:rPr>
              <a:t>/</a:t>
            </a:r>
            <a:r>
              <a:rPr lang="ar-IQ" sz="4800" b="1" dirty="0" smtClean="0">
                <a:solidFill>
                  <a:schemeClr val="tx1"/>
                </a:solidFill>
              </a:rPr>
              <a:t>ضمن حملة </a:t>
            </a:r>
            <a:r>
              <a:rPr lang="ar-IQ" sz="4800" b="1" dirty="0" err="1" smtClean="0">
                <a:solidFill>
                  <a:schemeClr val="tx1"/>
                </a:solidFill>
              </a:rPr>
              <a:t>اعادة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اعمار</a:t>
            </a:r>
            <a:r>
              <a:rPr lang="ar-IQ" sz="4800" b="1" dirty="0" smtClean="0">
                <a:solidFill>
                  <a:schemeClr val="tx1"/>
                </a:solidFill>
              </a:rPr>
              <a:t> العراق.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بدأت شركتنا تتطلع لامتلاك مجموعة واسعة من المعدات ومثال ذلك: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>
              <a:buFont typeface="Arial" pitchFamily="34" charset="0"/>
              <a:buChar char="•"/>
            </a:pPr>
            <a:r>
              <a:rPr lang="ar-IQ" sz="4800" b="1" dirty="0" err="1" smtClean="0">
                <a:solidFill>
                  <a:schemeClr val="tx1"/>
                </a:solidFill>
              </a:rPr>
              <a:t>خباطة</a:t>
            </a:r>
            <a:r>
              <a:rPr lang="ar-IQ" sz="4800" b="1" dirty="0" smtClean="0">
                <a:solidFill>
                  <a:schemeClr val="tx1"/>
                </a:solidFill>
              </a:rPr>
              <a:t> مركزية </a:t>
            </a:r>
            <a:r>
              <a:rPr lang="ar-IQ" sz="4800" b="1" dirty="0" err="1" smtClean="0">
                <a:solidFill>
                  <a:schemeClr val="tx1"/>
                </a:solidFill>
              </a:rPr>
              <a:t>للكونكريت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>
              <a:buFont typeface="Arial" pitchFamily="34" charset="0"/>
              <a:buChar char="•"/>
            </a:pPr>
            <a:r>
              <a:rPr lang="ar-IQ" sz="4800" b="1" dirty="0" err="1" smtClean="0">
                <a:solidFill>
                  <a:schemeClr val="tx1"/>
                </a:solidFill>
              </a:rPr>
              <a:t>خباطة</a:t>
            </a:r>
            <a:r>
              <a:rPr lang="ar-IQ" sz="4800" b="1" dirty="0" smtClean="0">
                <a:solidFill>
                  <a:schemeClr val="tx1"/>
                </a:solidFill>
              </a:rPr>
              <a:t> ضخ متنقلة </a:t>
            </a:r>
            <a:r>
              <a:rPr lang="ar-IQ" sz="4800" b="1" dirty="0" err="1" smtClean="0">
                <a:solidFill>
                  <a:schemeClr val="tx1"/>
                </a:solidFill>
              </a:rPr>
              <a:t>للكونكريت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>
              <a:buFont typeface="Arial" pitchFamily="34" charset="0"/>
              <a:buChar char="•"/>
            </a:pPr>
            <a:r>
              <a:rPr lang="ar-IQ" sz="4800" b="1" dirty="0" smtClean="0">
                <a:solidFill>
                  <a:schemeClr val="tx1"/>
                </a:solidFill>
              </a:rPr>
              <a:t>عجلة متنقلة </a:t>
            </a:r>
            <a:r>
              <a:rPr lang="ar-IQ" sz="4800" b="1" dirty="0" err="1" smtClean="0">
                <a:solidFill>
                  <a:schemeClr val="tx1"/>
                </a:solidFill>
              </a:rPr>
              <a:t>خباطة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كونكريت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lvl="0" rtl="1">
              <a:buFont typeface="Arial" pitchFamily="34" charset="0"/>
              <a:buChar char="•"/>
            </a:pPr>
            <a:r>
              <a:rPr lang="ar-IQ" sz="4800" b="1" dirty="0" smtClean="0">
                <a:solidFill>
                  <a:schemeClr val="tx1"/>
                </a:solidFill>
              </a:rPr>
              <a:t>كسارة حجر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و من نشاطاتنا </a:t>
            </a:r>
            <a:r>
              <a:rPr lang="ar-IQ" sz="4800" b="1" dirty="0" err="1" smtClean="0">
                <a:solidFill>
                  <a:schemeClr val="tx1"/>
                </a:solidFill>
              </a:rPr>
              <a:t>الاخرى</a:t>
            </a:r>
            <a:r>
              <a:rPr lang="ar-IQ" sz="4800" b="1" dirty="0" smtClean="0">
                <a:solidFill>
                  <a:schemeClr val="tx1"/>
                </a:solidFill>
              </a:rPr>
              <a:t>  </a:t>
            </a:r>
            <a:r>
              <a:rPr lang="ar-IQ" sz="4800" b="1" dirty="0" err="1" smtClean="0">
                <a:solidFill>
                  <a:schemeClr val="tx1"/>
                </a:solidFill>
              </a:rPr>
              <a:t>تجهيزالمواد</a:t>
            </a:r>
            <a:r>
              <a:rPr lang="ar-IQ" sz="4800" b="1" dirty="0" smtClean="0">
                <a:solidFill>
                  <a:schemeClr val="tx1"/>
                </a:solidFill>
              </a:rPr>
              <a:t> الصناعية  اللازمة </a:t>
            </a:r>
            <a:r>
              <a:rPr lang="ar-IQ" sz="4800" b="1" dirty="0" err="1" smtClean="0">
                <a:solidFill>
                  <a:schemeClr val="tx1"/>
                </a:solidFill>
              </a:rPr>
              <a:t>لاكمال</a:t>
            </a:r>
            <a:r>
              <a:rPr lang="ar-IQ" sz="4800" b="1" dirty="0" smtClean="0">
                <a:solidFill>
                  <a:schemeClr val="tx1"/>
                </a:solidFill>
              </a:rPr>
              <a:t> مشاريعنا وكذلك المواد الاحتياطية اللازمة </a:t>
            </a:r>
            <a:r>
              <a:rPr lang="ar-IQ" sz="4800" b="1" dirty="0" err="1" smtClean="0">
                <a:solidFill>
                  <a:schemeClr val="tx1"/>
                </a:solidFill>
              </a:rPr>
              <a:t>لاغراض</a:t>
            </a:r>
            <a:r>
              <a:rPr lang="ar-IQ" sz="4800" b="1" dirty="0" smtClean="0">
                <a:solidFill>
                  <a:schemeClr val="tx1"/>
                </a:solidFill>
              </a:rPr>
              <a:t> التصليح </a:t>
            </a:r>
            <a:r>
              <a:rPr lang="ar-IQ" sz="4800" b="1" dirty="0" err="1" smtClean="0">
                <a:solidFill>
                  <a:schemeClr val="tx1"/>
                </a:solidFill>
              </a:rPr>
              <a:t>او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اعادة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التاهيل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او</a:t>
            </a:r>
            <a:r>
              <a:rPr lang="ar-IQ" sz="4800" b="1" dirty="0" smtClean="0">
                <a:solidFill>
                  <a:schemeClr val="tx1"/>
                </a:solidFill>
              </a:rPr>
              <a:t> تطوير المعامل والمنظومات كالمحركات الكهربائية والمضخات </a:t>
            </a:r>
            <a:r>
              <a:rPr lang="ar-IQ" sz="4800" b="1" dirty="0" err="1" smtClean="0">
                <a:solidFill>
                  <a:schemeClr val="tx1"/>
                </a:solidFill>
              </a:rPr>
              <a:t>والكيبلات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والانابيب</a:t>
            </a:r>
            <a:r>
              <a:rPr lang="ar-IQ" sz="4800" b="1" dirty="0" smtClean="0">
                <a:solidFill>
                  <a:schemeClr val="tx1"/>
                </a:solidFill>
              </a:rPr>
              <a:t> البلاستيكية والمعدنية والمولدات وغيرها من المواد الاحتياطية </a:t>
            </a:r>
            <a:r>
              <a:rPr lang="ar-IQ" sz="4800" b="1" dirty="0" err="1" smtClean="0">
                <a:solidFill>
                  <a:schemeClr val="tx1"/>
                </a:solidFill>
              </a:rPr>
              <a:t>ان</a:t>
            </a:r>
            <a:r>
              <a:rPr lang="ar-IQ" sz="4800" b="1" dirty="0" smtClean="0">
                <a:solidFill>
                  <a:schemeClr val="tx1"/>
                </a:solidFill>
              </a:rPr>
              <a:t> شركتنا تقوم </a:t>
            </a:r>
            <a:r>
              <a:rPr lang="ar-IQ" sz="4800" b="1" dirty="0" err="1" smtClean="0">
                <a:solidFill>
                  <a:schemeClr val="tx1"/>
                </a:solidFill>
              </a:rPr>
              <a:t>باعادة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تاهيل</a:t>
            </a:r>
            <a:r>
              <a:rPr lang="ar-IQ" sz="4800" b="1" dirty="0" smtClean="0">
                <a:solidFill>
                  <a:schemeClr val="tx1"/>
                </a:solidFill>
              </a:rPr>
              <a:t> الكثير من المعامل كمعامل الاسمنت من خلال مهندسين </a:t>
            </a:r>
            <a:r>
              <a:rPr lang="ar-IQ" sz="4800" b="1" dirty="0" err="1" smtClean="0">
                <a:solidFill>
                  <a:schemeClr val="tx1"/>
                </a:solidFill>
              </a:rPr>
              <a:t>اكفاء</a:t>
            </a:r>
            <a:r>
              <a:rPr lang="ar-IQ" sz="4800" b="1" dirty="0" smtClean="0">
                <a:solidFill>
                  <a:schemeClr val="tx1"/>
                </a:solidFill>
              </a:rPr>
              <a:t> في هذا المجال </a:t>
            </a:r>
            <a:r>
              <a:rPr lang="ar-IQ" sz="4800" b="1" dirty="0" err="1" smtClean="0">
                <a:solidFill>
                  <a:schemeClr val="tx1"/>
                </a:solidFill>
              </a:rPr>
              <a:t>بالاضافة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الى</a:t>
            </a:r>
            <a:r>
              <a:rPr lang="ar-IQ" sz="4800" b="1" dirty="0" smtClean="0">
                <a:solidFill>
                  <a:schemeClr val="tx1"/>
                </a:solidFill>
              </a:rPr>
              <a:t> </a:t>
            </a:r>
            <a:r>
              <a:rPr lang="ar-IQ" sz="4800" b="1" dirty="0" err="1" smtClean="0">
                <a:solidFill>
                  <a:schemeClr val="tx1"/>
                </a:solidFill>
              </a:rPr>
              <a:t>ماتملكه</a:t>
            </a:r>
            <a:r>
              <a:rPr lang="ar-IQ" sz="4800" b="1" dirty="0" smtClean="0">
                <a:solidFill>
                  <a:schemeClr val="tx1"/>
                </a:solidFill>
              </a:rPr>
              <a:t> من خبرة متميزة في مجال محطات تصفية مياه الشرب وكذلك للشركة الخبرة في مجال المشاريع الكهربائية والمولدات ومحطات الطاقة الكهربائية </a:t>
            </a:r>
            <a:r>
              <a:rPr lang="ar-IQ" sz="4800" b="1" dirty="0" err="1" smtClean="0">
                <a:solidFill>
                  <a:schemeClr val="tx1"/>
                </a:solidFill>
              </a:rPr>
              <a:t>و</a:t>
            </a:r>
            <a:r>
              <a:rPr lang="ar-IQ" sz="4800" b="1" dirty="0" smtClean="0">
                <a:solidFill>
                  <a:schemeClr val="tx1"/>
                </a:solidFill>
              </a:rPr>
              <a:t> في تجهيز ونصب معدات التدفئة والتكييف وفي مجال بناء الهياكل الحديدية والخزانات.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rtl="1"/>
            <a:r>
              <a:rPr lang="ar-IQ" sz="4800" b="1" dirty="0" smtClean="0">
                <a:solidFill>
                  <a:schemeClr val="tx1"/>
                </a:solidFill>
              </a:rPr>
              <a:t> </a:t>
            </a:r>
            <a:endParaRPr lang="en-US" sz="4800" b="1" dirty="0" smtClean="0">
              <a:solidFill>
                <a:schemeClr val="tx1"/>
              </a:solidFill>
            </a:endParaRP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"/>
                            </p:stCondLst>
                            <p:childTnLst>
                              <p:par>
                                <p:cTn id="27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"/>
                            </p:stCondLst>
                            <p:childTnLst>
                              <p:par>
                                <p:cTn id="36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"/>
                            </p:stCondLst>
                            <p:childTnLst>
                              <p:par>
                                <p:cTn id="39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"/>
                            </p:stCondLst>
                            <p:childTnLst>
                              <p:par>
                                <p:cTn id="4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"/>
                            </p:stCondLst>
                            <p:childTnLst>
                              <p:par>
                                <p:cTn id="51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"/>
                            </p:stCondLst>
                            <p:childTnLst>
                              <p:par>
                                <p:cTn id="54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"/>
                            </p:stCondLst>
                            <p:childTnLst>
                              <p:par>
                                <p:cTn id="57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"/>
                            </p:stCondLst>
                            <p:childTnLst>
                              <p:par>
                                <p:cTn id="60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"/>
                            </p:stCondLst>
                            <p:childTnLst>
                              <p:par>
                                <p:cTn id="63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"/>
                            </p:stCondLst>
                            <p:childTnLst>
                              <p:par>
                                <p:cTn id="69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"/>
                            </p:stCondLst>
                            <p:childTnLst>
                              <p:par>
                                <p:cTn id="72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"/>
                            </p:stCondLst>
                            <p:childTnLst>
                              <p:par>
                                <p:cTn id="7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"/>
                            </p:stCondLst>
                            <p:childTnLst>
                              <p:par>
                                <p:cTn id="78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"/>
                            </p:stCondLst>
                            <p:childTnLst>
                              <p:par>
                                <p:cTn id="81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"/>
                            </p:stCondLst>
                            <p:childTnLst>
                              <p:par>
                                <p:cTn id="84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"/>
                            </p:stCondLst>
                            <p:childTnLst>
                              <p:par>
                                <p:cTn id="87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"/>
                            </p:stCondLst>
                            <p:childTnLst>
                              <p:par>
                                <p:cTn id="90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0"/>
            <a:ext cx="86868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شركة مستقبل الموصل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ar-IQ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القسم التجاري</a:t>
            </a:r>
            <a:endParaRPr kumimoji="0" lang="ar-SA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1-المدير التجاري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مدير المبيعات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3-الترجمة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4-الانترنت والحاسبة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دارة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6-المحاسب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7-المفاوضون</a:t>
            </a:r>
            <a:endParaRPr kumimoji="0" lang="ar-S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شركة مستقبل الموصل</a:t>
            </a:r>
            <a:r>
              <a:rPr kumimoji="0" lang="en-US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ar-IQ" sz="24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قسم البناء</a:t>
            </a:r>
            <a:endParaRPr kumimoji="0" lang="ar-SA" sz="2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اعمال التصاميم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الاعمال المدنية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اعمال الطرق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الجسور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– اعمال الماء والمجاري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 اعمال الكهرباء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6- اعمال المولدات ومحطات الضغط العالي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7- محطات تصفية المياه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8- اعمال مختلف السايلوات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9- اعمال التأثيث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10- اعمال بناء القاعات والمسارح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50"/>
                            </p:stCondLst>
                            <p:childTnLst>
                              <p:par>
                                <p:cTn id="5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2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750"/>
                            </p:stCondLst>
                            <p:childTnLst>
                              <p:par>
                                <p:cTn id="7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100"/>
                            </p:stCondLst>
                            <p:childTnLst>
                              <p:par>
                                <p:cTn id="7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600"/>
                            </p:stCondLst>
                            <p:childTnLst>
                              <p:par>
                                <p:cTn id="8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750"/>
                            </p:stCondLst>
                            <p:childTnLst>
                              <p:par>
                                <p:cTn id="9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ATE2.JPG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28600" y="1447800"/>
            <a:ext cx="3581400" cy="5029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</p:pic>
      <p:pic>
        <p:nvPicPr>
          <p:cNvPr id="6" name="Content Placeholder 5" descr="بوابة ج.الموصل-م.م.jpg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5867400" y="1371600"/>
            <a:ext cx="2971800" cy="51054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LeftDown"/>
            <a:lightRig rig="threePt" dir="t"/>
          </a:scene3d>
        </p:spPr>
      </p:pic>
      <p:pic>
        <p:nvPicPr>
          <p:cNvPr id="19458" name="Picture 2" descr="C:\Documents and Settings\XPPRESP3\Local Settings\Temporary Internet Files\Content.IE5\PZKQOLZQ\MCj0434227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1447800"/>
            <a:ext cx="1387475" cy="1841500"/>
          </a:xfrm>
          <a:prstGeom prst="rect">
            <a:avLst/>
          </a:prstGeom>
          <a:noFill/>
        </p:spPr>
      </p:pic>
      <p:pic>
        <p:nvPicPr>
          <p:cNvPr id="19460" name="Picture 4" descr="C:\Documents and Settings\XPPRESP3\Local Settings\Temporary Internet Files\Content.IE5\PZKQOLZQ\MCj0436001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838200"/>
            <a:ext cx="1047750" cy="1219200"/>
          </a:xfrm>
          <a:prstGeom prst="rect">
            <a:avLst/>
          </a:prstGeom>
          <a:noFill/>
        </p:spPr>
      </p:pic>
      <p:pic>
        <p:nvPicPr>
          <p:cNvPr id="19463" name="Picture 7" descr="C:\Documents and Settings\XPPRESP3\Local Settings\Temporary Internet Files\Content.IE5\PZKQOLZQ\MCj0435644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1414" y="152400"/>
            <a:ext cx="1373985" cy="1523999"/>
          </a:xfrm>
          <a:prstGeom prst="rect">
            <a:avLst/>
          </a:prstGeom>
          <a:noFill/>
        </p:spPr>
      </p:pic>
      <p:pic>
        <p:nvPicPr>
          <p:cNvPr id="19464" name="Picture 8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4572000"/>
            <a:ext cx="2667000" cy="198120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020762"/>
          </a:xfrm>
        </p:spPr>
        <p:txBody>
          <a:bodyPr>
            <a:prstTxWarp prst="textDeflateInflate">
              <a:avLst/>
            </a:prstTxWarp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MUSTAKBAL –AL MOSAL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COMPANY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5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5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5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شركة مستقبل الموصل للمقاولات العامة المحدودة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8" name="Content Placeholder 7" descr="ODOTRoadway_I45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9600" y="1524000"/>
            <a:ext cx="7696200" cy="3429000"/>
          </a:xfrm>
        </p:spPr>
      </p:pic>
      <p:sp>
        <p:nvSpPr>
          <p:cNvPr id="9" name="TextBox 8"/>
          <p:cNvSpPr txBox="1"/>
          <p:nvPr/>
        </p:nvSpPr>
        <p:spPr>
          <a:xfrm>
            <a:off x="533400" y="5486400"/>
            <a:ext cx="4800600" cy="990600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0800002"/>
              </a:avLst>
            </a:prstTxWarp>
            <a:spAutoFit/>
          </a:bodyPr>
          <a:lstStyle/>
          <a:p>
            <a:r>
              <a:rPr lang="ar-S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مع تحيات </a:t>
            </a:r>
            <a:r>
              <a:rPr lang="ar-S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د</a:t>
            </a:r>
            <a:r>
              <a:rPr lang="ar-S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.يونس شريف </a:t>
            </a:r>
            <a:r>
              <a:rPr lang="ar-SA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داؤد</a:t>
            </a:r>
            <a:r>
              <a:rPr lang="ar-S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/مهندس   </a:t>
            </a:r>
            <a:endParaRPr lang="en-US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  <a:p>
            <a:r>
              <a:rPr lang="ar-S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مروان يونس شريف  /محلل نظم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562600"/>
            <a:ext cx="4572000" cy="64633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7"/>
              </a:rPr>
              <a:t>SUN_HAREEB@YAHOO.COM</a:t>
            </a:r>
            <a:endParaRPr lang="en-U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rId8"/>
              </a:rPr>
              <a:t>MARWAN_ALSHAREEF@YAH0O.COM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0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6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609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Mustakbal AL-Mosul Company</vt:lpstr>
      <vt:lpstr>Slide 2</vt:lpstr>
      <vt:lpstr>Slide 3</vt:lpstr>
      <vt:lpstr>Slide 4</vt:lpstr>
      <vt:lpstr>c.v.شركة مستقبل الموصل </vt:lpstr>
      <vt:lpstr>Slide 6</vt:lpstr>
      <vt:lpstr>MUSTAKBAL –AL MOSAL COMPANY</vt:lpstr>
      <vt:lpstr>شركة مستقبل الموصل للمقاولات العامة المحدودة</vt:lpstr>
    </vt:vector>
  </TitlesOfParts>
  <Company>WW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Mustakbal AL-Mosul Company</dc:title>
  <dc:creator>WW</dc:creator>
  <cp:lastModifiedBy>WW</cp:lastModifiedBy>
  <cp:revision>39</cp:revision>
  <dcterms:created xsi:type="dcterms:W3CDTF">2009-01-04T16:50:07Z</dcterms:created>
  <dcterms:modified xsi:type="dcterms:W3CDTF">2009-01-05T19:01:12Z</dcterms:modified>
</cp:coreProperties>
</file>